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8159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3144" y="1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EA67-3CB2-4AAD-BBA5-E94AF34108AB}" type="datetimeFigureOut">
              <a:rPr lang="de-DE" smtClean="0"/>
              <a:t>02.08.2022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CC0A7-7893-4177-AF1A-5F58901B33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015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EA67-3CB2-4AAD-BBA5-E94AF34108AB}" type="datetimeFigureOut">
              <a:rPr lang="de-DE" smtClean="0"/>
              <a:t>02.08.2022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CC0A7-7893-4177-AF1A-5F58901B33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77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EA67-3CB2-4AAD-BBA5-E94AF34108AB}" type="datetimeFigureOut">
              <a:rPr lang="de-DE" smtClean="0"/>
              <a:t>02.08.2022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CC0A7-7893-4177-AF1A-5F58901B33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69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EA67-3CB2-4AAD-BBA5-E94AF34108AB}" type="datetimeFigureOut">
              <a:rPr lang="de-DE" smtClean="0"/>
              <a:t>02.08.2022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CC0A7-7893-4177-AF1A-5F58901B33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6402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EA67-3CB2-4AAD-BBA5-E94AF34108AB}" type="datetimeFigureOut">
              <a:rPr lang="de-DE" smtClean="0"/>
              <a:t>02.08.2022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CC0A7-7893-4177-AF1A-5F58901B33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1539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EA67-3CB2-4AAD-BBA5-E94AF34108AB}" type="datetimeFigureOut">
              <a:rPr lang="de-DE" smtClean="0"/>
              <a:t>02.08.2022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CC0A7-7893-4177-AF1A-5F58901B33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8583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EA67-3CB2-4AAD-BBA5-E94AF34108AB}" type="datetimeFigureOut">
              <a:rPr lang="de-DE" smtClean="0"/>
              <a:t>02.08.2022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CC0A7-7893-4177-AF1A-5F58901B33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3720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EA67-3CB2-4AAD-BBA5-E94AF34108AB}" type="datetimeFigureOut">
              <a:rPr lang="de-DE" smtClean="0"/>
              <a:t>02.08.2022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CC0A7-7893-4177-AF1A-5F58901B33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4723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EA67-3CB2-4AAD-BBA5-E94AF34108AB}" type="datetimeFigureOut">
              <a:rPr lang="de-DE" smtClean="0"/>
              <a:t>02.08.2022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CC0A7-7893-4177-AF1A-5F58901B33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2356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EA67-3CB2-4AAD-BBA5-E94AF34108AB}" type="datetimeFigureOut">
              <a:rPr lang="de-DE" smtClean="0"/>
              <a:t>02.08.2022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CC0A7-7893-4177-AF1A-5F58901B33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4604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EA67-3CB2-4AAD-BBA5-E94AF34108AB}" type="datetimeFigureOut">
              <a:rPr lang="de-DE" smtClean="0"/>
              <a:t>02.08.2022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CC0A7-7893-4177-AF1A-5F58901B33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1209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7EA67-3CB2-4AAD-BBA5-E94AF34108AB}" type="datetimeFigureOut">
              <a:rPr lang="de-DE" smtClean="0"/>
              <a:t>02.08.2022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CC0A7-7893-4177-AF1A-5F58901B33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1912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sky, building, outdoor, street&#10;&#10;Description automatically generated">
            <a:extLst>
              <a:ext uri="{FF2B5EF4-FFF2-40B4-BE49-F238E27FC236}">
                <a16:creationId xmlns:a16="http://schemas.microsoft.com/office/drawing/2014/main" id="{D23F6C1E-457E-42CE-831C-2DEC2808881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02" r="14076"/>
          <a:stretch/>
        </p:blipFill>
        <p:spPr>
          <a:xfrm>
            <a:off x="-1" y="-178734"/>
            <a:ext cx="6858001" cy="609380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DD00DFA-794C-419D-80DD-FAAFF6D586C0}"/>
              </a:ext>
            </a:extLst>
          </p:cNvPr>
          <p:cNvSpPr txBox="1"/>
          <p:nvPr/>
        </p:nvSpPr>
        <p:spPr>
          <a:xfrm>
            <a:off x="447913" y="6114960"/>
            <a:ext cx="594074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2000" b="1" dirty="0">
                <a:solidFill>
                  <a:srgbClr val="2A2A2A"/>
                </a:solidFill>
                <a:latin typeface="Fira Sans" panose="020B0604020202020204" pitchFamily="34" charset="0"/>
              </a:rPr>
              <a:t>GREEN AND FUTURE-FIT FACILITIES</a:t>
            </a:r>
            <a:endParaRPr lang="de-DE" sz="20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E284624-39A4-4A8B-83BF-40AB6D974EEF}"/>
              </a:ext>
            </a:extLst>
          </p:cNvPr>
          <p:cNvSpPr/>
          <p:nvPr/>
        </p:nvSpPr>
        <p:spPr>
          <a:xfrm>
            <a:off x="2628512" y="1942217"/>
            <a:ext cx="1643062" cy="642938"/>
          </a:xfrm>
          <a:prstGeom prst="rect">
            <a:avLst/>
          </a:prstGeom>
          <a:solidFill>
            <a:srgbClr val="FFFFFF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ysClr val="windowText" lastClr="000000"/>
                </a:solidFill>
              </a:rPr>
              <a:t>Building Services</a:t>
            </a:r>
            <a:endParaRPr lang="de-DE" sz="1600" b="1" dirty="0">
              <a:solidFill>
                <a:sysClr val="windowText" lastClr="00000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BB8423C-0D68-436A-8EF3-B2D11492BA88}"/>
              </a:ext>
            </a:extLst>
          </p:cNvPr>
          <p:cNvSpPr/>
          <p:nvPr/>
        </p:nvSpPr>
        <p:spPr>
          <a:xfrm>
            <a:off x="449831" y="1304186"/>
            <a:ext cx="1364456" cy="941636"/>
          </a:xfrm>
          <a:prstGeom prst="rect">
            <a:avLst/>
          </a:prstGeom>
          <a:solidFill>
            <a:srgbClr val="FFFFFF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ysClr val="windowText" lastClr="000000"/>
                </a:solidFill>
              </a:rPr>
              <a:t>HVAC</a:t>
            </a:r>
            <a:endParaRPr lang="de-DE" sz="1400" b="1" dirty="0">
              <a:solidFill>
                <a:sysClr val="windowText" lastClr="00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141DD6A-08DB-471A-BAEA-E02E6833A94D}"/>
              </a:ext>
            </a:extLst>
          </p:cNvPr>
          <p:cNvSpPr/>
          <p:nvPr/>
        </p:nvSpPr>
        <p:spPr>
          <a:xfrm>
            <a:off x="5072445" y="1373710"/>
            <a:ext cx="1364456" cy="941636"/>
          </a:xfrm>
          <a:prstGeom prst="rect">
            <a:avLst/>
          </a:prstGeom>
          <a:solidFill>
            <a:srgbClr val="FFFFFF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ysClr val="windowText" lastClr="000000"/>
                </a:solidFill>
              </a:rPr>
              <a:t>BMS</a:t>
            </a:r>
            <a:endParaRPr lang="de-DE" sz="1400" b="1" dirty="0">
              <a:solidFill>
                <a:sysClr val="windowText" lastClr="00000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7D28925-D8DE-4F28-8EF6-BF00FB00889F}"/>
              </a:ext>
            </a:extLst>
          </p:cNvPr>
          <p:cNvSpPr/>
          <p:nvPr/>
        </p:nvSpPr>
        <p:spPr>
          <a:xfrm>
            <a:off x="2736057" y="4427650"/>
            <a:ext cx="1364456" cy="941636"/>
          </a:xfrm>
          <a:prstGeom prst="rect">
            <a:avLst/>
          </a:prstGeom>
          <a:solidFill>
            <a:srgbClr val="FFFFFF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>
                <a:solidFill>
                  <a:sysClr val="windowText" lastClr="000000"/>
                </a:solidFill>
              </a:rPr>
              <a:t>Electrical</a:t>
            </a:r>
            <a:r>
              <a:rPr lang="de-DE" sz="2400" b="1" dirty="0">
                <a:solidFill>
                  <a:sysClr val="windowText" lastClr="000000"/>
                </a:solidFill>
              </a:rPr>
              <a:t> Engineering</a:t>
            </a:r>
            <a:endParaRPr lang="de-DE" sz="1200" b="1" dirty="0">
              <a:solidFill>
                <a:sysClr val="windowText" lastClr="00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1B6F561-3410-43B7-85EE-F5515E6B1E36}"/>
              </a:ext>
            </a:extLst>
          </p:cNvPr>
          <p:cNvSpPr txBox="1"/>
          <p:nvPr/>
        </p:nvSpPr>
        <p:spPr>
          <a:xfrm>
            <a:off x="788205" y="6492668"/>
            <a:ext cx="528158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2000" b="1" i="0" dirty="0">
                <a:solidFill>
                  <a:srgbClr val="2A2A2A"/>
                </a:solidFill>
                <a:effectLst/>
                <a:latin typeface="Fira Sans" panose="020B0604020202020204" pitchFamily="34" charset="0"/>
              </a:rPr>
              <a:t>Building Services </a:t>
            </a:r>
            <a:r>
              <a:rPr lang="de-DE" sz="2000" b="1" i="0" dirty="0" err="1">
                <a:solidFill>
                  <a:srgbClr val="2A2A2A"/>
                </a:solidFill>
                <a:effectLst/>
                <a:latin typeface="Fira Sans" panose="020B0604020202020204" pitchFamily="34" charset="0"/>
              </a:rPr>
              <a:t>of</a:t>
            </a:r>
            <a:r>
              <a:rPr lang="de-DE" sz="2000" b="1" i="0" dirty="0">
                <a:solidFill>
                  <a:srgbClr val="2A2A2A"/>
                </a:solidFill>
                <a:effectLst/>
                <a:latin typeface="Fira Sans" panose="020B0604020202020204" pitchFamily="34" charset="0"/>
              </a:rPr>
              <a:t> VTU</a:t>
            </a:r>
            <a:endParaRPr lang="de-DE" sz="2000" b="1" dirty="0"/>
          </a:p>
        </p:txBody>
      </p:sp>
      <p:sp>
        <p:nvSpPr>
          <p:cNvPr id="6" name="Hexagon 5">
            <a:extLst>
              <a:ext uri="{FF2B5EF4-FFF2-40B4-BE49-F238E27FC236}">
                <a16:creationId xmlns:a16="http://schemas.microsoft.com/office/drawing/2014/main" id="{360B8075-2D0C-4D79-9B60-68832DF2ECC6}"/>
              </a:ext>
            </a:extLst>
          </p:cNvPr>
          <p:cNvSpPr/>
          <p:nvPr/>
        </p:nvSpPr>
        <p:spPr>
          <a:xfrm rot="16200000">
            <a:off x="2341457" y="1247178"/>
            <a:ext cx="2260576" cy="1945225"/>
          </a:xfrm>
          <a:prstGeom prst="hexagon">
            <a:avLst>
              <a:gd name="adj" fmla="val 29417"/>
              <a:gd name="vf" fmla="val 115470"/>
            </a:avLst>
          </a:prstGeom>
          <a:noFill/>
          <a:ln w="1206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Hexagon 12">
            <a:extLst>
              <a:ext uri="{FF2B5EF4-FFF2-40B4-BE49-F238E27FC236}">
                <a16:creationId xmlns:a16="http://schemas.microsoft.com/office/drawing/2014/main" id="{0FE09EE4-9042-4D70-A67F-0FB222459E08}"/>
              </a:ext>
            </a:extLst>
          </p:cNvPr>
          <p:cNvSpPr/>
          <p:nvPr/>
        </p:nvSpPr>
        <p:spPr>
          <a:xfrm rot="16200000">
            <a:off x="30742" y="765267"/>
            <a:ext cx="2260576" cy="1945225"/>
          </a:xfrm>
          <a:prstGeom prst="hexagon">
            <a:avLst>
              <a:gd name="adj" fmla="val 29417"/>
              <a:gd name="vf" fmla="val 115470"/>
            </a:avLst>
          </a:prstGeom>
          <a:noFill/>
          <a:ln w="1206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Hexagon 14">
            <a:extLst>
              <a:ext uri="{FF2B5EF4-FFF2-40B4-BE49-F238E27FC236}">
                <a16:creationId xmlns:a16="http://schemas.microsoft.com/office/drawing/2014/main" id="{63A3013B-06DB-4ED4-9A99-C18CD023EE22}"/>
              </a:ext>
            </a:extLst>
          </p:cNvPr>
          <p:cNvSpPr/>
          <p:nvPr/>
        </p:nvSpPr>
        <p:spPr>
          <a:xfrm rot="16200000">
            <a:off x="4627455" y="888835"/>
            <a:ext cx="2260576" cy="1945225"/>
          </a:xfrm>
          <a:prstGeom prst="hexagon">
            <a:avLst>
              <a:gd name="adj" fmla="val 29417"/>
              <a:gd name="vf" fmla="val 115470"/>
            </a:avLst>
          </a:prstGeom>
          <a:noFill/>
          <a:ln w="1206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Hexagon 15">
            <a:extLst>
              <a:ext uri="{FF2B5EF4-FFF2-40B4-BE49-F238E27FC236}">
                <a16:creationId xmlns:a16="http://schemas.microsoft.com/office/drawing/2014/main" id="{1615D7F4-5DD6-45EC-9129-654FE6A9AC5A}"/>
              </a:ext>
            </a:extLst>
          </p:cNvPr>
          <p:cNvSpPr/>
          <p:nvPr/>
        </p:nvSpPr>
        <p:spPr>
          <a:xfrm rot="16200000">
            <a:off x="2332113" y="3925856"/>
            <a:ext cx="2260576" cy="1945225"/>
          </a:xfrm>
          <a:prstGeom prst="hexagon">
            <a:avLst>
              <a:gd name="adj" fmla="val 29417"/>
              <a:gd name="vf" fmla="val 115470"/>
            </a:avLst>
          </a:prstGeom>
          <a:noFill/>
          <a:ln w="1206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Hexagon 17">
            <a:extLst>
              <a:ext uri="{FF2B5EF4-FFF2-40B4-BE49-F238E27FC236}">
                <a16:creationId xmlns:a16="http://schemas.microsoft.com/office/drawing/2014/main" id="{0C7BF766-EC92-42D9-B63B-C9439DE6F373}"/>
              </a:ext>
            </a:extLst>
          </p:cNvPr>
          <p:cNvSpPr/>
          <p:nvPr/>
        </p:nvSpPr>
        <p:spPr>
          <a:xfrm rot="16200000">
            <a:off x="2166842" y="3779450"/>
            <a:ext cx="2594133" cy="2232251"/>
          </a:xfrm>
          <a:prstGeom prst="hexagon">
            <a:avLst>
              <a:gd name="adj" fmla="val 29417"/>
              <a:gd name="vf" fmla="val 115470"/>
            </a:avLst>
          </a:prstGeom>
          <a:noFill/>
          <a:ln w="38100">
            <a:solidFill>
              <a:srgbClr val="FFFFFF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Hexagon 18">
            <a:extLst>
              <a:ext uri="{FF2B5EF4-FFF2-40B4-BE49-F238E27FC236}">
                <a16:creationId xmlns:a16="http://schemas.microsoft.com/office/drawing/2014/main" id="{44C642D9-FB96-4460-8DB3-AF899D8D7314}"/>
              </a:ext>
            </a:extLst>
          </p:cNvPr>
          <p:cNvSpPr/>
          <p:nvPr/>
        </p:nvSpPr>
        <p:spPr>
          <a:xfrm rot="16200000">
            <a:off x="4452294" y="726471"/>
            <a:ext cx="2594133" cy="2232251"/>
          </a:xfrm>
          <a:prstGeom prst="hexagon">
            <a:avLst>
              <a:gd name="adj" fmla="val 29417"/>
              <a:gd name="vf" fmla="val 115470"/>
            </a:avLst>
          </a:prstGeom>
          <a:noFill/>
          <a:ln w="38100">
            <a:solidFill>
              <a:srgbClr val="FFFFFF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Hexagon 19">
            <a:extLst>
              <a:ext uri="{FF2B5EF4-FFF2-40B4-BE49-F238E27FC236}">
                <a16:creationId xmlns:a16="http://schemas.microsoft.com/office/drawing/2014/main" id="{DED36201-FE45-41DF-9B16-3886FC85FE56}"/>
              </a:ext>
            </a:extLst>
          </p:cNvPr>
          <p:cNvSpPr/>
          <p:nvPr/>
        </p:nvSpPr>
        <p:spPr>
          <a:xfrm rot="16200000">
            <a:off x="2153938" y="1097174"/>
            <a:ext cx="2594133" cy="2232251"/>
          </a:xfrm>
          <a:prstGeom prst="hexagon">
            <a:avLst>
              <a:gd name="adj" fmla="val 29417"/>
              <a:gd name="vf" fmla="val 115470"/>
            </a:avLst>
          </a:prstGeom>
          <a:noFill/>
          <a:ln w="38100">
            <a:solidFill>
              <a:srgbClr val="FFFFFF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Hexagon 21">
            <a:extLst>
              <a:ext uri="{FF2B5EF4-FFF2-40B4-BE49-F238E27FC236}">
                <a16:creationId xmlns:a16="http://schemas.microsoft.com/office/drawing/2014/main" id="{69FE781C-ACF8-4350-9523-923F6E161866}"/>
              </a:ext>
            </a:extLst>
          </p:cNvPr>
          <p:cNvSpPr/>
          <p:nvPr/>
        </p:nvSpPr>
        <p:spPr>
          <a:xfrm rot="16200000">
            <a:off x="-139796" y="621753"/>
            <a:ext cx="2594133" cy="2232251"/>
          </a:xfrm>
          <a:prstGeom prst="hexagon">
            <a:avLst>
              <a:gd name="adj" fmla="val 29417"/>
              <a:gd name="vf" fmla="val 115470"/>
            </a:avLst>
          </a:prstGeom>
          <a:noFill/>
          <a:ln w="38100">
            <a:solidFill>
              <a:srgbClr val="FFFFFF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4845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D93F89E1-3A2F-46A6-BB14-1DE87D7067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8112" y="86498"/>
            <a:ext cx="1590396" cy="1124465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66BEF25-37EC-4AF9-BE5B-180536A471F3}"/>
              </a:ext>
            </a:extLst>
          </p:cNvPr>
          <p:cNvCxnSpPr/>
          <p:nvPr/>
        </p:nvCxnSpPr>
        <p:spPr>
          <a:xfrm>
            <a:off x="5078627" y="11034584"/>
            <a:ext cx="5906530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E102C1DF-0831-45BB-B9B3-0F0DE806A99E}"/>
              </a:ext>
            </a:extLst>
          </p:cNvPr>
          <p:cNvSpPr txBox="1"/>
          <p:nvPr/>
        </p:nvSpPr>
        <p:spPr>
          <a:xfrm>
            <a:off x="444842" y="9132900"/>
            <a:ext cx="26690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VTU [</a:t>
            </a:r>
            <a:r>
              <a:rPr lang="en-US" sz="1100" dirty="0" err="1"/>
              <a:t>adresse</a:t>
            </a:r>
            <a:r>
              <a:rPr lang="en-US" sz="1100" dirty="0"/>
              <a:t>]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8C66C3E-1A4D-479A-B920-ECB7A728DF2C}"/>
              </a:ext>
            </a:extLst>
          </p:cNvPr>
          <p:cNvSpPr txBox="1"/>
          <p:nvPr/>
        </p:nvSpPr>
        <p:spPr>
          <a:xfrm>
            <a:off x="444842" y="9434581"/>
            <a:ext cx="26690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/>
              <a:t>Disclaimer / copyright © 2022 vtu</a:t>
            </a:r>
          </a:p>
        </p:txBody>
      </p:sp>
      <p:sp>
        <p:nvSpPr>
          <p:cNvPr id="24" name="Flussdiagramm: Alternativer Prozess 9">
            <a:extLst>
              <a:ext uri="{FF2B5EF4-FFF2-40B4-BE49-F238E27FC236}">
                <a16:creationId xmlns:a16="http://schemas.microsoft.com/office/drawing/2014/main" id="{28938C39-4ACA-4C0C-B102-D9902689679A}"/>
              </a:ext>
            </a:extLst>
          </p:cNvPr>
          <p:cNvSpPr/>
          <p:nvPr/>
        </p:nvSpPr>
        <p:spPr>
          <a:xfrm>
            <a:off x="800100" y="5748873"/>
            <a:ext cx="2041955" cy="613746"/>
          </a:xfrm>
          <a:prstGeom prst="rect">
            <a:avLst/>
          </a:prstGeom>
          <a:solidFill>
            <a:schemeClr val="bg2"/>
          </a:solidFill>
          <a:ln w="19050" cap="flat" cmpd="sng" algn="ctr">
            <a:solidFill>
              <a:srgbClr val="16815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5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dirty="0">
                <a:ln>
                  <a:noFill/>
                </a:ln>
                <a:solidFill>
                  <a:srgbClr val="161D2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Plant and System</a:t>
            </a:r>
            <a:r>
              <a:rPr kumimoji="0" lang="en-US" sz="1200" b="0" i="0" u="none" strike="noStrike" kern="0" cap="none" spc="0" normalizeH="0" dirty="0">
                <a:ln>
                  <a:noFill/>
                </a:ln>
                <a:solidFill>
                  <a:srgbClr val="161D2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br>
              <a:rPr kumimoji="0" lang="en-US" sz="1200" b="0" i="0" u="none" strike="noStrike" kern="0" cap="none" spc="0" normalizeH="0" dirty="0">
                <a:ln>
                  <a:noFill/>
                </a:ln>
                <a:solidFill>
                  <a:srgbClr val="161D2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200" b="0" i="0" u="none" strike="noStrike" kern="0" cap="none" spc="0" normalizeH="0" dirty="0">
                <a:ln>
                  <a:noFill/>
                </a:ln>
                <a:solidFill>
                  <a:srgbClr val="161D2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engineering </a:t>
            </a:r>
            <a:endParaRPr kumimoji="0" lang="en-US" sz="1200" b="0" i="0" u="none" strike="noStrike" kern="0" cap="none" spc="0" normalizeH="0" baseline="0" dirty="0">
              <a:ln>
                <a:noFill/>
              </a:ln>
              <a:solidFill>
                <a:srgbClr val="161D2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Flussdiagramm: Alternativer Prozess 9">
            <a:extLst>
              <a:ext uri="{FF2B5EF4-FFF2-40B4-BE49-F238E27FC236}">
                <a16:creationId xmlns:a16="http://schemas.microsoft.com/office/drawing/2014/main" id="{574112BB-236E-4BE3-83F7-D6FDE73FC7DE}"/>
              </a:ext>
            </a:extLst>
          </p:cNvPr>
          <p:cNvSpPr/>
          <p:nvPr/>
        </p:nvSpPr>
        <p:spPr>
          <a:xfrm>
            <a:off x="3749332" y="5758198"/>
            <a:ext cx="2579490" cy="613746"/>
          </a:xfrm>
          <a:prstGeom prst="rect">
            <a:avLst/>
          </a:prstGeom>
          <a:solidFill>
            <a:schemeClr val="bg2"/>
          </a:solidFill>
          <a:ln w="19050" cap="flat" cmpd="sng" algn="ctr">
            <a:solidFill>
              <a:srgbClr val="16815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lvl="0" algn="ctr" defTabSz="914354">
              <a:defRPr/>
            </a:pPr>
            <a:r>
              <a:rPr lang="en-US" sz="1200" kern="0" dirty="0">
                <a:solidFill>
                  <a:srgbClr val="161D24"/>
                </a:solidFill>
              </a:rPr>
              <a:t>Qualification</a:t>
            </a:r>
          </a:p>
        </p:txBody>
      </p:sp>
      <p:sp>
        <p:nvSpPr>
          <p:cNvPr id="29" name="Flussdiagramm: Alternativer Prozess 9">
            <a:extLst>
              <a:ext uri="{FF2B5EF4-FFF2-40B4-BE49-F238E27FC236}">
                <a16:creationId xmlns:a16="http://schemas.microsoft.com/office/drawing/2014/main" id="{7AF9CE42-CDB6-4FFE-BF27-E1E7CCCB698B}"/>
              </a:ext>
            </a:extLst>
          </p:cNvPr>
          <p:cNvSpPr/>
          <p:nvPr/>
        </p:nvSpPr>
        <p:spPr>
          <a:xfrm>
            <a:off x="2306326" y="7013844"/>
            <a:ext cx="2245347" cy="625396"/>
          </a:xfrm>
          <a:prstGeom prst="rect">
            <a:avLst/>
          </a:prstGeom>
          <a:solidFill>
            <a:schemeClr val="bg2"/>
          </a:solidFill>
          <a:ln w="19050" cap="flat" cmpd="sng" algn="ctr">
            <a:solidFill>
              <a:srgbClr val="16815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5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dirty="0">
                <a:ln>
                  <a:noFill/>
                </a:ln>
                <a:solidFill>
                  <a:srgbClr val="161D2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Civil Works</a:t>
            </a:r>
          </a:p>
        </p:txBody>
      </p:sp>
      <p:sp>
        <p:nvSpPr>
          <p:cNvPr id="36" name="Arrow: Up-Down 5">
            <a:extLst>
              <a:ext uri="{FF2B5EF4-FFF2-40B4-BE49-F238E27FC236}">
                <a16:creationId xmlns:a16="http://schemas.microsoft.com/office/drawing/2014/main" id="{5A071D66-24C2-4AF4-ABF2-4580835DD4BE}"/>
              </a:ext>
            </a:extLst>
          </p:cNvPr>
          <p:cNvSpPr/>
          <p:nvPr/>
        </p:nvSpPr>
        <p:spPr>
          <a:xfrm>
            <a:off x="1144846" y="6201177"/>
            <a:ext cx="150223" cy="276926"/>
          </a:xfrm>
          <a:prstGeom prst="upDownArrow">
            <a:avLst/>
          </a:prstGeom>
          <a:solidFill>
            <a:srgbClr val="161D2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5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Arrow: Up-Down 21">
            <a:extLst>
              <a:ext uri="{FF2B5EF4-FFF2-40B4-BE49-F238E27FC236}">
                <a16:creationId xmlns:a16="http://schemas.microsoft.com/office/drawing/2014/main" id="{07927C0D-4C54-44EB-9CA9-A98143AC3A1A}"/>
              </a:ext>
            </a:extLst>
          </p:cNvPr>
          <p:cNvSpPr/>
          <p:nvPr/>
        </p:nvSpPr>
        <p:spPr>
          <a:xfrm>
            <a:off x="6059536" y="6203698"/>
            <a:ext cx="150223" cy="276926"/>
          </a:xfrm>
          <a:prstGeom prst="upDownArrow">
            <a:avLst/>
          </a:prstGeom>
          <a:solidFill>
            <a:srgbClr val="161D2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5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Arrow: Up-Down 37">
            <a:extLst>
              <a:ext uri="{FF2B5EF4-FFF2-40B4-BE49-F238E27FC236}">
                <a16:creationId xmlns:a16="http://schemas.microsoft.com/office/drawing/2014/main" id="{B86EE62F-88E7-420B-A895-5322F26F72FB}"/>
              </a:ext>
            </a:extLst>
          </p:cNvPr>
          <p:cNvSpPr/>
          <p:nvPr/>
        </p:nvSpPr>
        <p:spPr>
          <a:xfrm>
            <a:off x="3353888" y="7464759"/>
            <a:ext cx="150223" cy="276926"/>
          </a:xfrm>
          <a:prstGeom prst="upDownArrow">
            <a:avLst/>
          </a:prstGeom>
          <a:solidFill>
            <a:srgbClr val="161D2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5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Textplatzhalter 1">
            <a:extLst>
              <a:ext uri="{FF2B5EF4-FFF2-40B4-BE49-F238E27FC236}">
                <a16:creationId xmlns:a16="http://schemas.microsoft.com/office/drawing/2014/main" id="{AE6B5856-A191-4E30-84A8-AE8E656717B1}"/>
              </a:ext>
            </a:extLst>
          </p:cNvPr>
          <p:cNvSpPr txBox="1">
            <a:spLocks/>
          </p:cNvSpPr>
          <p:nvPr/>
        </p:nvSpPr>
        <p:spPr>
          <a:xfrm>
            <a:off x="633120" y="2959298"/>
            <a:ext cx="2741289" cy="22388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Clr>
                <a:srgbClr val="168159"/>
              </a:buClr>
              <a:buFont typeface="Arial" panose="020B0604020202020204" pitchFamily="34" charset="0"/>
              <a:buChar char="•"/>
            </a:pPr>
            <a:r>
              <a:rPr lang="en-US" dirty="0"/>
              <a:t>Overall building service concepts - energy optimized and sustainable for new and existing buildings </a:t>
            </a:r>
          </a:p>
          <a:p>
            <a:pPr marL="171450" indent="-171450">
              <a:buClr>
                <a:srgbClr val="168159"/>
              </a:buClr>
              <a:buFont typeface="Arial" panose="020B0604020202020204" pitchFamily="34" charset="0"/>
              <a:buChar char="•"/>
            </a:pPr>
            <a:r>
              <a:rPr lang="en-US" dirty="0"/>
              <a:t>One common Building Information Modeling (BIM) planning – Open BIM</a:t>
            </a:r>
          </a:p>
          <a:p>
            <a:pPr marL="171450" indent="-171450">
              <a:buClr>
                <a:srgbClr val="168159"/>
              </a:buClr>
              <a:buFont typeface="Arial" panose="020B0604020202020204" pitchFamily="34" charset="0"/>
              <a:buChar char="•"/>
            </a:pPr>
            <a:r>
              <a:rPr lang="en-US" dirty="0"/>
              <a:t>Ventilation Technology</a:t>
            </a:r>
          </a:p>
          <a:p>
            <a:pPr marL="171450" indent="-171450">
              <a:buClr>
                <a:srgbClr val="168159"/>
              </a:buClr>
              <a:buFont typeface="Arial" panose="020B0604020202020204" pitchFamily="34" charset="0"/>
              <a:buChar char="•"/>
            </a:pPr>
            <a:r>
              <a:rPr lang="en-US" dirty="0"/>
              <a:t>Black Utilities (heating steam, cooling water, compressed air, etc.)</a:t>
            </a:r>
          </a:p>
          <a:p>
            <a:pPr marL="171450" indent="-171450">
              <a:buClr>
                <a:srgbClr val="168159"/>
              </a:buClr>
              <a:buFont typeface="Arial" panose="020B0604020202020204" pitchFamily="34" charset="0"/>
              <a:buChar char="•"/>
            </a:pPr>
            <a:r>
              <a:rPr lang="en-US" dirty="0"/>
              <a:t>Waste-water – Process or building </a:t>
            </a:r>
          </a:p>
          <a:p>
            <a:pPr marL="171450" indent="-171450">
              <a:buClr>
                <a:srgbClr val="168159"/>
              </a:buClr>
              <a:buFont typeface="Arial" panose="020B0604020202020204" pitchFamily="34" charset="0"/>
              <a:buChar char="•"/>
            </a:pPr>
            <a:r>
              <a:rPr lang="en-US" dirty="0"/>
              <a:t>Sprinkler, extinguishing systems</a:t>
            </a:r>
          </a:p>
          <a:p>
            <a:pPr marL="171450" indent="-171450">
              <a:buClr>
                <a:srgbClr val="168159"/>
              </a:buClr>
              <a:buFont typeface="Arial" panose="020B0604020202020204" pitchFamily="34" charset="0"/>
              <a:buChar char="•"/>
            </a:pPr>
            <a:r>
              <a:rPr lang="en-US" dirty="0"/>
              <a:t>Building Management System (BMS) </a:t>
            </a:r>
          </a:p>
          <a:p>
            <a:pPr marL="171450" indent="-171450">
              <a:buClr>
                <a:srgbClr val="168159"/>
              </a:buClr>
              <a:buFont typeface="Arial" panose="020B0604020202020204" pitchFamily="34" charset="0"/>
              <a:buChar char="•"/>
            </a:pPr>
            <a:r>
              <a:rPr lang="en-US" dirty="0"/>
              <a:t>Electrical engineering for high voltage</a:t>
            </a:r>
          </a:p>
          <a:p>
            <a:pPr marL="171450" indent="-171450">
              <a:buClr>
                <a:srgbClr val="168159"/>
              </a:buClr>
              <a:buFont typeface="Arial" panose="020B0604020202020204" pitchFamily="34" charset="0"/>
              <a:buChar char="•"/>
            </a:pPr>
            <a:r>
              <a:rPr lang="en-US" dirty="0"/>
              <a:t>Electrical engineering for low voltage</a:t>
            </a:r>
          </a:p>
          <a:p>
            <a:pPr marL="171450" indent="-171450">
              <a:buClr>
                <a:srgbClr val="168159"/>
              </a:buClr>
              <a:buFont typeface="Arial" panose="020B0604020202020204" pitchFamily="34" charset="0"/>
              <a:buChar char="•"/>
            </a:pPr>
            <a:r>
              <a:rPr lang="en-US" dirty="0"/>
              <a:t>Construction Management</a:t>
            </a:r>
          </a:p>
        </p:txBody>
      </p:sp>
      <p:sp>
        <p:nvSpPr>
          <p:cNvPr id="40" name="Titel 5">
            <a:extLst>
              <a:ext uri="{FF2B5EF4-FFF2-40B4-BE49-F238E27FC236}">
                <a16:creationId xmlns:a16="http://schemas.microsoft.com/office/drawing/2014/main" id="{AD6141CE-1C08-481D-860E-8BC48ABD00B3}"/>
              </a:ext>
            </a:extLst>
          </p:cNvPr>
          <p:cNvSpPr txBox="1">
            <a:spLocks/>
          </p:cNvSpPr>
          <p:nvPr/>
        </p:nvSpPr>
        <p:spPr>
          <a:xfrm>
            <a:off x="687713" y="2823170"/>
            <a:ext cx="2154342" cy="272256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b="1" dirty="0">
                <a:latin typeface="+mn-lt"/>
              </a:rPr>
              <a:t>SERVICE PORTFOLIO</a:t>
            </a:r>
          </a:p>
        </p:txBody>
      </p:sp>
      <p:sp>
        <p:nvSpPr>
          <p:cNvPr id="41" name="Titel 5">
            <a:extLst>
              <a:ext uri="{FF2B5EF4-FFF2-40B4-BE49-F238E27FC236}">
                <a16:creationId xmlns:a16="http://schemas.microsoft.com/office/drawing/2014/main" id="{8A9C8E4D-624D-4289-ABDF-BA1CE664E81C}"/>
              </a:ext>
            </a:extLst>
          </p:cNvPr>
          <p:cNvSpPr txBox="1">
            <a:spLocks/>
          </p:cNvSpPr>
          <p:nvPr/>
        </p:nvSpPr>
        <p:spPr>
          <a:xfrm>
            <a:off x="687712" y="1197108"/>
            <a:ext cx="4136772" cy="409269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4"/>
            <a:endParaRPr lang="en-US" sz="1600" b="1">
              <a:solidFill>
                <a:srgbClr val="16815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16BC749-E4A5-4722-86DD-8B75B5B42503}"/>
              </a:ext>
            </a:extLst>
          </p:cNvPr>
          <p:cNvSpPr txBox="1"/>
          <p:nvPr/>
        </p:nvSpPr>
        <p:spPr>
          <a:xfrm>
            <a:off x="687711" y="1521268"/>
            <a:ext cx="55788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Customers who are building a production facility must do a tremendous number of decisions.  It is always a challenging journey from the initial idea to the market-ready product . During this journey, VTU’s building services provides a competent support on HVAC, BMS, and electrical engineering, in order to enable a smooth project execution: in-time, in budget. VTU is engineering, procuring and managing your plant and facility construction (</a:t>
            </a:r>
            <a:r>
              <a:rPr lang="en-US" sz="900" dirty="0" err="1"/>
              <a:t>EPCMv</a:t>
            </a:r>
            <a:r>
              <a:rPr lang="en-US" sz="900" dirty="0"/>
              <a:t>). Furthermore, VTU coordinates the process engineering, plant qualification and all other interfaces needed for a trouble-free operation of your plant. VTUs building services are designed to be highly energy efficient, with lowest possible emissions, and packed with the most modern digitalization solutions: Customers gets more than a green and future-fit production plant.</a:t>
            </a:r>
          </a:p>
        </p:txBody>
      </p:sp>
      <p:sp>
        <p:nvSpPr>
          <p:cNvPr id="43" name="Textplatzhalter 1">
            <a:extLst>
              <a:ext uri="{FF2B5EF4-FFF2-40B4-BE49-F238E27FC236}">
                <a16:creationId xmlns:a16="http://schemas.microsoft.com/office/drawing/2014/main" id="{56A6089A-E886-4C7F-9E75-121050FC291C}"/>
              </a:ext>
            </a:extLst>
          </p:cNvPr>
          <p:cNvSpPr txBox="1">
            <a:spLocks/>
          </p:cNvSpPr>
          <p:nvPr/>
        </p:nvSpPr>
        <p:spPr>
          <a:xfrm>
            <a:off x="3819872" y="3095426"/>
            <a:ext cx="2741289" cy="22388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Clr>
                <a:srgbClr val="168159"/>
              </a:buClr>
              <a:buFont typeface="Arial" panose="020B0604020202020204" pitchFamily="34" charset="0"/>
              <a:buChar char="•"/>
            </a:pPr>
            <a:r>
              <a:rPr lang="en-US" dirty="0"/>
              <a:t>3D planning with REVIT </a:t>
            </a:r>
          </a:p>
          <a:p>
            <a:pPr marL="171450" indent="-171450">
              <a:buClr>
                <a:srgbClr val="168159"/>
              </a:buClr>
              <a:buFont typeface="Arial" panose="020B0604020202020204" pitchFamily="34" charset="0"/>
              <a:buChar char="•"/>
            </a:pPr>
            <a:r>
              <a:rPr lang="en-US" dirty="0"/>
              <a:t>Building Information Modeling (BIM) in one holistic Model</a:t>
            </a:r>
          </a:p>
          <a:p>
            <a:pPr marL="171450" indent="-171450">
              <a:buClr>
                <a:srgbClr val="168159"/>
              </a:buClr>
              <a:buFont typeface="Arial" panose="020B0604020202020204" pitchFamily="34" charset="0"/>
              <a:buChar char="•"/>
            </a:pPr>
            <a:r>
              <a:rPr lang="en-US" dirty="0"/>
              <a:t>Coordination planning and collision management</a:t>
            </a:r>
          </a:p>
          <a:p>
            <a:pPr marL="171450" indent="-171450">
              <a:buClr>
                <a:srgbClr val="168159"/>
              </a:buClr>
              <a:buFont typeface="Arial" panose="020B0604020202020204" pitchFamily="34" charset="0"/>
              <a:buChar char="•"/>
            </a:pPr>
            <a:r>
              <a:rPr lang="en-US" dirty="0"/>
              <a:t>Graphical visualization of  planning progress </a:t>
            </a:r>
          </a:p>
          <a:p>
            <a:pPr marL="171450" indent="-171450">
              <a:buClr>
                <a:srgbClr val="168159"/>
              </a:buClr>
              <a:buFont typeface="Arial" panose="020B0604020202020204" pitchFamily="34" charset="0"/>
              <a:buChar char="•"/>
            </a:pPr>
            <a:r>
              <a:rPr lang="en-US" dirty="0"/>
              <a:t>Planning coordination on-site or online (</a:t>
            </a:r>
            <a:r>
              <a:rPr lang="en-US" dirty="0" err="1"/>
              <a:t>Webex</a:t>
            </a:r>
            <a:r>
              <a:rPr lang="en-US" dirty="0"/>
              <a:t> and MS Teams)</a:t>
            </a:r>
          </a:p>
          <a:p>
            <a:pPr marL="171450" indent="-171450">
              <a:buClr>
                <a:srgbClr val="168159"/>
              </a:buClr>
              <a:buFont typeface="Arial" panose="020B0604020202020204" pitchFamily="34" charset="0"/>
              <a:buChar char="•"/>
            </a:pPr>
            <a:r>
              <a:rPr lang="en-US" dirty="0"/>
              <a:t>Continuous training and education, also with an internal academy strategy</a:t>
            </a:r>
          </a:p>
          <a:p>
            <a:pPr marL="171450" indent="-171450">
              <a:buClr>
                <a:srgbClr val="168159"/>
              </a:buClr>
              <a:buFont typeface="Arial" panose="020B0604020202020204" pitchFamily="34" charset="0"/>
              <a:buChar char="•"/>
            </a:pPr>
            <a:r>
              <a:rPr lang="en-US" dirty="0"/>
              <a:t>Processing in project groups</a:t>
            </a:r>
          </a:p>
          <a:p>
            <a:pPr marL="171450" indent="-171450">
              <a:buClr>
                <a:srgbClr val="168159"/>
              </a:buClr>
              <a:buFont typeface="Arial" panose="020B0604020202020204" pitchFamily="34" charset="0"/>
              <a:buChar char="•"/>
            </a:pPr>
            <a:r>
              <a:rPr lang="en-US" dirty="0"/>
              <a:t>Interdisciplinary and internal quality assurance</a:t>
            </a:r>
          </a:p>
          <a:p>
            <a:pPr marL="171450" indent="-171450">
              <a:buClr>
                <a:srgbClr val="168159"/>
              </a:buClr>
              <a:buFont typeface="Arial" panose="020B0604020202020204" pitchFamily="34" charset="0"/>
              <a:buChar char="•"/>
            </a:pPr>
            <a:r>
              <a:rPr lang="en-US" dirty="0"/>
              <a:t>„Lessons learned“ evaluation after reaching mile-stones and/or completing the project</a:t>
            </a:r>
          </a:p>
          <a:p>
            <a:pPr marL="171450" indent="-171450">
              <a:buClr>
                <a:srgbClr val="168159"/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4" name="Titel 5">
            <a:extLst>
              <a:ext uri="{FF2B5EF4-FFF2-40B4-BE49-F238E27FC236}">
                <a16:creationId xmlns:a16="http://schemas.microsoft.com/office/drawing/2014/main" id="{5260B559-D54A-448F-9964-ADB15C4F74E5}"/>
              </a:ext>
            </a:extLst>
          </p:cNvPr>
          <p:cNvSpPr txBox="1">
            <a:spLocks/>
          </p:cNvSpPr>
          <p:nvPr/>
        </p:nvSpPr>
        <p:spPr>
          <a:xfrm>
            <a:off x="3813049" y="2823170"/>
            <a:ext cx="2840235" cy="27225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defTabSz="685800">
              <a:lnSpc>
                <a:spcPct val="90000"/>
              </a:lnSpc>
              <a:spcBef>
                <a:spcPct val="0"/>
              </a:spcBef>
              <a:buNone/>
              <a:defRPr sz="1400" b="1"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>
                <a:latin typeface="+mn-lt"/>
              </a:rPr>
              <a:t>PROJECT EXECUTION AND TOOLS</a:t>
            </a:r>
          </a:p>
        </p:txBody>
      </p:sp>
      <p:sp>
        <p:nvSpPr>
          <p:cNvPr id="45" name="Hexagon 44">
            <a:extLst>
              <a:ext uri="{FF2B5EF4-FFF2-40B4-BE49-F238E27FC236}">
                <a16:creationId xmlns:a16="http://schemas.microsoft.com/office/drawing/2014/main" id="{5B816BA8-F1E0-4351-8AFB-3F3C06F46433}"/>
              </a:ext>
            </a:extLst>
          </p:cNvPr>
          <p:cNvSpPr/>
          <p:nvPr/>
        </p:nvSpPr>
        <p:spPr>
          <a:xfrm>
            <a:off x="2485499" y="5599860"/>
            <a:ext cx="1848902" cy="1593880"/>
          </a:xfrm>
          <a:prstGeom prst="hexagon">
            <a:avLst/>
          </a:prstGeom>
          <a:solidFill>
            <a:srgbClr val="168159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Building Services</a:t>
            </a:r>
            <a:endParaRPr lang="en-US" sz="2000" b="1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E31998B-2163-4509-B5E8-609BFF961D85}"/>
              </a:ext>
            </a:extLst>
          </p:cNvPr>
          <p:cNvSpPr txBox="1"/>
          <p:nvPr/>
        </p:nvSpPr>
        <p:spPr>
          <a:xfrm>
            <a:off x="907062" y="6443491"/>
            <a:ext cx="171564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defTabSz="914354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000" b="0" i="0" u="none" strike="noStrike" kern="0" cap="none" spc="0" normalizeH="0" baseline="0" dirty="0">
                <a:ln>
                  <a:noFill/>
                </a:ln>
                <a:solidFill>
                  <a:srgbClr val="16815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3D planning</a:t>
            </a:r>
          </a:p>
          <a:p>
            <a:pPr marR="0" lvl="0" defTabSz="914354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000" kern="0" dirty="0">
                <a:solidFill>
                  <a:srgbClr val="168159"/>
                </a:solidFill>
                <a:latin typeface="Calibri" panose="020F0502020204030204"/>
              </a:rPr>
              <a:t>Investigation of process f</a:t>
            </a:r>
            <a:r>
              <a:rPr kumimoji="0" lang="en-US" sz="1000" b="0" i="0" u="none" strike="noStrike" kern="0" cap="none" spc="0" normalizeH="0" baseline="0" dirty="0">
                <a:ln>
                  <a:noFill/>
                </a:ln>
                <a:solidFill>
                  <a:srgbClr val="16815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luids with process departments</a:t>
            </a:r>
          </a:p>
          <a:p>
            <a:pPr marR="0" lvl="0" defTabSz="914354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000" kern="0" dirty="0">
                <a:solidFill>
                  <a:srgbClr val="168159"/>
                </a:solidFill>
                <a:latin typeface="Calibri" panose="020F0502020204030204"/>
              </a:rPr>
              <a:t>Interface of b</a:t>
            </a:r>
            <a:r>
              <a:rPr kumimoji="0" lang="en-US" sz="1000" b="0" i="0" u="none" strike="noStrike" kern="0" cap="none" spc="0" normalizeH="0" baseline="0" dirty="0">
                <a:ln>
                  <a:noFill/>
                </a:ln>
                <a:solidFill>
                  <a:srgbClr val="16815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uilding automatization to plant automatization</a:t>
            </a:r>
          </a:p>
          <a:p>
            <a:pPr marL="0" marR="0" lvl="0" indent="0" defTabSz="91435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dirty="0">
              <a:ln>
                <a:noFill/>
              </a:ln>
              <a:solidFill>
                <a:srgbClr val="16815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defTabSz="91435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dirty="0">
              <a:ln>
                <a:noFill/>
              </a:ln>
              <a:solidFill>
                <a:srgbClr val="16815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359BA50-276A-4AC8-9CCD-7D9F35532C23}"/>
              </a:ext>
            </a:extLst>
          </p:cNvPr>
          <p:cNvSpPr txBox="1"/>
          <p:nvPr/>
        </p:nvSpPr>
        <p:spPr>
          <a:xfrm>
            <a:off x="2563972" y="7704307"/>
            <a:ext cx="171564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R="0" lvl="0" defTabSz="914354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 kumimoji="0" sz="1000" b="0" i="0" u="none" strike="noStrike" kern="0" cap="none" spc="0" normalizeH="0" baseline="0">
                <a:ln>
                  <a:noFill/>
                </a:ln>
                <a:solidFill>
                  <a:srgbClr val="168159"/>
                </a:solidFill>
                <a:effectLst/>
                <a:uLnTx/>
                <a:uFillTx/>
                <a:latin typeface="Calibri" panose="020F0502020204030204"/>
              </a:defRPr>
            </a:lvl1pPr>
          </a:lstStyle>
          <a:p>
            <a:pPr algn="ctr"/>
            <a:r>
              <a:rPr lang="en-US" dirty="0"/>
              <a:t>During construction planning with architects and structural engineer</a:t>
            </a:r>
          </a:p>
          <a:p>
            <a:pPr algn="ctr"/>
            <a:r>
              <a:rPr lang="en-US" dirty="0"/>
              <a:t>During cleanroom planning to cleanroom engineering </a:t>
            </a:r>
          </a:p>
          <a:p>
            <a:pPr algn="ctr"/>
            <a:r>
              <a:rPr lang="en-US" dirty="0"/>
              <a:t>During laboratory planning to laboratory engineering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1C4AF3E-644A-408A-B124-31D897D009DB}"/>
              </a:ext>
            </a:extLst>
          </p:cNvPr>
          <p:cNvSpPr txBox="1"/>
          <p:nvPr/>
        </p:nvSpPr>
        <p:spPr>
          <a:xfrm>
            <a:off x="4613178" y="6484508"/>
            <a:ext cx="1715644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R="0" lvl="0" defTabSz="914354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 kumimoji="0" sz="1000" b="0" i="0" u="none" strike="noStrike" kern="0" cap="none" spc="0" normalizeH="0" baseline="0">
                <a:ln>
                  <a:noFill/>
                </a:ln>
                <a:solidFill>
                  <a:srgbClr val="168159"/>
                </a:solidFill>
                <a:effectLst/>
                <a:uLnTx/>
                <a:uFillTx/>
                <a:latin typeface="Calibri" panose="020F0502020204030204"/>
              </a:defRPr>
            </a:lvl1pPr>
          </a:lstStyle>
          <a:p>
            <a:pPr algn="r"/>
            <a:r>
              <a:rPr lang="en-US" dirty="0"/>
              <a:t>Ventilation planning of cleanroom </a:t>
            </a:r>
          </a:p>
          <a:p>
            <a:pPr algn="r"/>
            <a:r>
              <a:rPr lang="en-US" dirty="0"/>
              <a:t>Clean media production like steam or compressed air </a:t>
            </a:r>
          </a:p>
          <a:p>
            <a:pPr algn="r"/>
            <a:r>
              <a:rPr lang="en-US" dirty="0"/>
              <a:t>Monitoring systems for Automation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1B8E71E1-9D71-45E5-943F-F9E1F87CBB3E}"/>
              </a:ext>
            </a:extLst>
          </p:cNvPr>
          <p:cNvCxnSpPr/>
          <p:nvPr/>
        </p:nvCxnSpPr>
        <p:spPr>
          <a:xfrm>
            <a:off x="523875" y="9060820"/>
            <a:ext cx="6129409" cy="0"/>
          </a:xfrm>
          <a:prstGeom prst="line">
            <a:avLst/>
          </a:prstGeom>
          <a:ln>
            <a:solidFill>
              <a:srgbClr val="168159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2" name="Titel 5">
            <a:extLst>
              <a:ext uri="{FF2B5EF4-FFF2-40B4-BE49-F238E27FC236}">
                <a16:creationId xmlns:a16="http://schemas.microsoft.com/office/drawing/2014/main" id="{9E4E381D-5D49-43E4-BB75-C99893E4D3C8}"/>
              </a:ext>
            </a:extLst>
          </p:cNvPr>
          <p:cNvSpPr txBox="1">
            <a:spLocks/>
          </p:cNvSpPr>
          <p:nvPr/>
        </p:nvSpPr>
        <p:spPr>
          <a:xfrm>
            <a:off x="687712" y="5300290"/>
            <a:ext cx="4907870" cy="291972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/>
              <a:t>ESSENTIAL INTERFACES OF BUILDING SERVICE DISCIPLINE </a:t>
            </a:r>
            <a:endParaRPr lang="en-US" sz="1200" b="1" dirty="0">
              <a:latin typeface="+mn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14D30FC-6FE4-44BB-B494-4ECABDE3FAC5}"/>
              </a:ext>
            </a:extLst>
          </p:cNvPr>
          <p:cNvSpPr txBox="1"/>
          <p:nvPr/>
        </p:nvSpPr>
        <p:spPr>
          <a:xfrm>
            <a:off x="689396" y="1168386"/>
            <a:ext cx="5495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2A2A2A"/>
                </a:solidFill>
                <a:latin typeface="Fira Sans" panose="020B0604020202020204" pitchFamily="34" charset="0"/>
              </a:rPr>
              <a:t>GREEN AND FUTURE-FIT FACILITIES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4032141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8" grpId="0" animBg="1"/>
      <p:bldP spid="29" grpId="0" animBg="1"/>
      <p:bldP spid="36" grpId="0" animBg="1"/>
      <p:bldP spid="37" grpId="0" animBg="1"/>
      <p:bldP spid="3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378</Words>
  <Application>Microsoft Office PowerPoint</Application>
  <PresentationFormat>A4-Papier (210 x 297 mm)</PresentationFormat>
  <Paragraphs>45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Fira Sans</vt:lpstr>
      <vt:lpstr>Office Theme</vt:lpstr>
      <vt:lpstr>PowerPoint-Präsentation</vt:lpstr>
      <vt:lpstr>PowerPoint-Präsentation</vt:lpstr>
    </vt:vector>
  </TitlesOfParts>
  <Company>VTU Group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Manuela Wagner</dc:creator>
  <cp:lastModifiedBy>Josef Gamperl</cp:lastModifiedBy>
  <cp:revision>5</cp:revision>
  <dcterms:created xsi:type="dcterms:W3CDTF">2022-07-22T08:45:07Z</dcterms:created>
  <dcterms:modified xsi:type="dcterms:W3CDTF">2022-08-02T10:57:05Z</dcterms:modified>
</cp:coreProperties>
</file>